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257" r:id="rId6"/>
    <p:sldId id="258" r:id="rId7"/>
    <p:sldId id="259" r:id="rId8"/>
    <p:sldId id="260"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4660"/>
  </p:normalViewPr>
  <p:slideViewPr>
    <p:cSldViewPr snapToGrid="0" showGuides="1">
      <p:cViewPr varScale="1">
        <p:scale>
          <a:sx n="62" d="100"/>
          <a:sy n="62" d="100"/>
        </p:scale>
        <p:origin x="90" y="26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5/25/2017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5/25/2017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5/25/2017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5/25/2017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5/25/2017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5/25/2017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5/25/2017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5/25/2017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5/25/2017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5/25/2017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xq-ffp3jqA" TargetMode="Externa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illinoishomepage.net/news/local-news/teacher-recognized-for-stem-work/545427712" TargetMode="Externa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02956" y="2247254"/>
            <a:ext cx="6435994" cy="3220095"/>
          </a:xfrm>
        </p:spPr>
        <p:txBody>
          <a:bodyPr anchor="ctr">
            <a:normAutofit/>
          </a:bodyPr>
          <a:lstStyle/>
          <a:p>
            <a:pPr algn="ctr"/>
            <a:r>
              <a:rPr lang="en-US" dirty="0"/>
              <a:t>Introduction to Nanomaterials –</a:t>
            </a:r>
            <a:br>
              <a:rPr lang="en-US" dirty="0"/>
            </a:br>
            <a:br>
              <a:rPr lang="en-US" dirty="0"/>
            </a:br>
            <a:br>
              <a:rPr lang="en-US" dirty="0"/>
            </a:b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492" y="1600711"/>
            <a:ext cx="5145716" cy="3866638"/>
          </a:xfrm>
          <a:prstGeom prst="rect">
            <a:avLst/>
          </a:prstGeom>
        </p:spPr>
      </p:pic>
      <p:sp>
        <p:nvSpPr>
          <p:cNvPr id="16" name="Subtitle 15"/>
          <p:cNvSpPr>
            <a:spLocks noGrp="1"/>
          </p:cNvSpPr>
          <p:nvPr>
            <p:ph type="subTitle" idx="1"/>
          </p:nvPr>
        </p:nvSpPr>
        <p:spPr>
          <a:xfrm>
            <a:off x="1784427" y="3705873"/>
            <a:ext cx="3513595" cy="955565"/>
          </a:xfrm>
        </p:spPr>
        <p:txBody>
          <a:bodyPr>
            <a:noAutofit/>
          </a:bodyPr>
          <a:lstStyle/>
          <a:p>
            <a:pPr algn="ctr"/>
            <a:r>
              <a:rPr lang="en-US" sz="2800" dirty="0"/>
              <a:t>An Elementary Level Module</a:t>
            </a:r>
          </a:p>
        </p:txBody>
      </p:sp>
      <p:sp>
        <p:nvSpPr>
          <p:cNvPr id="17" name="TextBox 16"/>
          <p:cNvSpPr txBox="1"/>
          <p:nvPr/>
        </p:nvSpPr>
        <p:spPr>
          <a:xfrm>
            <a:off x="1735789" y="5098017"/>
            <a:ext cx="4362028" cy="369332"/>
          </a:xfrm>
          <a:prstGeom prst="rect">
            <a:avLst/>
          </a:prstGeom>
          <a:noFill/>
        </p:spPr>
        <p:txBody>
          <a:bodyPr wrap="none" rtlCol="0">
            <a:spAutoFit/>
          </a:bodyPr>
          <a:lstStyle/>
          <a:p>
            <a:r>
              <a:rPr lang="en-US" dirty="0"/>
              <a:t>Tatiana Stine – </a:t>
            </a:r>
            <a:r>
              <a:rPr lang="en-US" dirty="0" err="1"/>
              <a:t>Nano@Illinois</a:t>
            </a:r>
            <a:r>
              <a:rPr lang="en-US" dirty="0"/>
              <a:t> RET 2016</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Purpose and Resources</a:t>
            </a:r>
          </a:p>
        </p:txBody>
      </p:sp>
      <p:sp>
        <p:nvSpPr>
          <p:cNvPr id="14" name="Content Placeholder 13"/>
          <p:cNvSpPr>
            <a:spLocks noGrp="1"/>
          </p:cNvSpPr>
          <p:nvPr>
            <p:ph idx="1"/>
          </p:nvPr>
        </p:nvSpPr>
        <p:spPr/>
        <p:txBody>
          <a:bodyPr/>
          <a:lstStyle/>
          <a:p>
            <a:r>
              <a:rPr lang="en-US" b="1" dirty="0"/>
              <a:t>Purpose:    </a:t>
            </a:r>
          </a:p>
          <a:p>
            <a:pPr lvl="1"/>
            <a:r>
              <a:rPr lang="en-US" sz="1800" dirty="0"/>
              <a:t>The purpose of this module is to expose elementary students to the world of nanoscale and nanomaterials, particularly graphene.  </a:t>
            </a:r>
          </a:p>
          <a:p>
            <a:pPr lvl="1"/>
            <a:r>
              <a:rPr lang="en-US" sz="1800" dirty="0"/>
              <a:t>This is not a mastery required unit. </a:t>
            </a:r>
          </a:p>
          <a:p>
            <a:pPr lvl="1"/>
            <a:r>
              <a:rPr lang="en-US" sz="1800" dirty="0"/>
              <a:t>It has been structured and organized as an introductory unit focusing on understanding the nanoscale and working with nanomaterials for young children at the elementary age.</a:t>
            </a:r>
          </a:p>
          <a:p>
            <a:r>
              <a:rPr lang="en-US" b="1" dirty="0"/>
              <a:t>Resources:     </a:t>
            </a:r>
          </a:p>
          <a:p>
            <a:pPr lvl="1"/>
            <a:r>
              <a:rPr lang="en-US" sz="1800" dirty="0"/>
              <a:t>There are lessons and activities blended from other nanotechnology resources and websites.  </a:t>
            </a:r>
          </a:p>
          <a:p>
            <a:pPr lvl="1"/>
            <a:r>
              <a:rPr lang="en-US" sz="1800" dirty="0"/>
              <a:t>The intention is to bring together these lessons and activities into a cohesive series of lessons.  </a:t>
            </a:r>
          </a:p>
          <a:p>
            <a:pPr lvl="1"/>
            <a:r>
              <a:rPr lang="en-US" sz="1800" dirty="0"/>
              <a:t>All outside resources have been properly referenced.</a:t>
            </a:r>
          </a:p>
          <a:p>
            <a:endParaRPr lang="en-US" dirty="0"/>
          </a:p>
        </p:txBody>
      </p:sp>
      <p:pic>
        <p:nvPicPr>
          <p:cNvPr id="2" name="Picture 1"/>
          <p:cNvPicPr>
            <a:picLocks noChangeAspect="1"/>
          </p:cNvPicPr>
          <p:nvPr/>
        </p:nvPicPr>
        <p:blipFill>
          <a:blip r:embed="rId2"/>
          <a:stretch>
            <a:fillRect/>
          </a:stretch>
        </p:blipFill>
        <p:spPr>
          <a:xfrm>
            <a:off x="10739195" y="182562"/>
            <a:ext cx="1314450" cy="990600"/>
          </a:xfrm>
          <a:prstGeom prst="rect">
            <a:avLst/>
          </a:prstGeom>
        </p:spPr>
      </p:pic>
      <p:pic>
        <p:nvPicPr>
          <p:cNvPr id="2050" name="Picture 2" descr="Image result for glo ge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73" y="5686425"/>
            <a:ext cx="45910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709402" y="5600700"/>
            <a:ext cx="3324225" cy="1143000"/>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and Materials</a:t>
            </a:r>
          </a:p>
        </p:txBody>
      </p:sp>
      <p:sp>
        <p:nvSpPr>
          <p:cNvPr id="3" name="Content Placeholder 2"/>
          <p:cNvSpPr>
            <a:spLocks noGrp="1"/>
          </p:cNvSpPr>
          <p:nvPr>
            <p:ph idx="1"/>
          </p:nvPr>
        </p:nvSpPr>
        <p:spPr/>
        <p:txBody>
          <a:bodyPr/>
          <a:lstStyle/>
          <a:p>
            <a:r>
              <a:rPr lang="en-US" b="1" dirty="0"/>
              <a:t>Organization:    </a:t>
            </a:r>
          </a:p>
          <a:p>
            <a:pPr lvl="1"/>
            <a:r>
              <a:rPr lang="en-US" sz="1800" dirty="0"/>
              <a:t>Each lesson has its own folder to include the lesson plan (teacher guide), student activities, accompanying worksheets or posters, and all other reference material. </a:t>
            </a:r>
          </a:p>
          <a:p>
            <a:pPr lvl="1"/>
            <a:r>
              <a:rPr lang="en-US" sz="1800" dirty="0"/>
              <a:t>Each lesson is designed to be completed in one longer lesson (60 minutes) or two shorter lessons (30 minutes each), that can be adjusted according to the age level needs or differentiation.  </a:t>
            </a:r>
          </a:p>
          <a:p>
            <a:pPr lvl="1"/>
            <a:r>
              <a:rPr lang="en-US" sz="1800" dirty="0"/>
              <a:t>The recommended length of the unit is one week, including the pre-assessment and post assessment.</a:t>
            </a:r>
          </a:p>
          <a:p>
            <a:r>
              <a:rPr lang="en-US" b="1" dirty="0"/>
              <a:t>Materials:     </a:t>
            </a:r>
          </a:p>
          <a:p>
            <a:pPr lvl="1"/>
            <a:r>
              <a:rPr lang="en-US" sz="1800" dirty="0"/>
              <a:t>All materials are available online and were purchased on Amazon or through the suggested venues that are identified in the resources.</a:t>
            </a:r>
          </a:p>
          <a:p>
            <a:endParaRPr lang="en-US" dirty="0"/>
          </a:p>
        </p:txBody>
      </p:sp>
      <p:pic>
        <p:nvPicPr>
          <p:cNvPr id="4" name="Picture 3"/>
          <p:cNvPicPr>
            <a:picLocks noChangeAspect="1"/>
          </p:cNvPicPr>
          <p:nvPr/>
        </p:nvPicPr>
        <p:blipFill>
          <a:blip r:embed="rId2"/>
          <a:stretch>
            <a:fillRect/>
          </a:stretch>
        </p:blipFill>
        <p:spPr>
          <a:xfrm>
            <a:off x="6931091" y="76200"/>
            <a:ext cx="5121424" cy="1524000"/>
          </a:xfrm>
          <a:prstGeom prst="rect">
            <a:avLst/>
          </a:prstGeom>
        </p:spPr>
      </p:pic>
      <p:pic>
        <p:nvPicPr>
          <p:cNvPr id="7" name="Picture 6"/>
          <p:cNvPicPr>
            <a:picLocks noChangeAspect="1"/>
          </p:cNvPicPr>
          <p:nvPr/>
        </p:nvPicPr>
        <p:blipFill>
          <a:blip r:embed="rId3"/>
          <a:stretch>
            <a:fillRect/>
          </a:stretch>
        </p:blipFill>
        <p:spPr>
          <a:xfrm>
            <a:off x="-1" y="5021451"/>
            <a:ext cx="4107051" cy="1836549"/>
          </a:xfrm>
          <a:prstGeom prst="rect">
            <a:avLst/>
          </a:prstGeom>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a:lstStyle/>
          <a:p>
            <a:r>
              <a:rPr lang="en-US" dirty="0"/>
              <a:t>Lesson One – Introduction to Nanoscale Materials</a:t>
            </a:r>
          </a:p>
        </p:txBody>
      </p:sp>
      <p:sp>
        <p:nvSpPr>
          <p:cNvPr id="3" name="Content Placeholder 2"/>
          <p:cNvSpPr>
            <a:spLocks noGrp="1"/>
          </p:cNvSpPr>
          <p:nvPr>
            <p:ph sz="half" idx="1"/>
          </p:nvPr>
        </p:nvSpPr>
        <p:spPr>
          <a:xfrm>
            <a:off x="3685650" y="1723447"/>
            <a:ext cx="4914900" cy="4571999"/>
          </a:xfrm>
        </p:spPr>
        <p:txBody>
          <a:bodyPr>
            <a:normAutofit fontScale="92500" lnSpcReduction="10000"/>
          </a:bodyPr>
          <a:lstStyle/>
          <a:p>
            <a:r>
              <a:rPr lang="en-US" dirty="0"/>
              <a:t>:  This lesson provides an introduction to the concepts of Nanoscale materials and the potential uses for nanotechnology.</a:t>
            </a:r>
          </a:p>
          <a:p>
            <a:pPr lvl="0"/>
            <a:r>
              <a:rPr lang="en-US" dirty="0"/>
              <a:t>Students explores how nanotechnology has impacted the world, and how engineers have to consider the ramifications of working at a very small scale. </a:t>
            </a:r>
          </a:p>
          <a:p>
            <a:pPr lvl="0"/>
            <a:r>
              <a:rPr lang="en-US" dirty="0"/>
              <a:t>Students are introduced to working with materials that cannot be seen with the natural eye. </a:t>
            </a:r>
          </a:p>
          <a:p>
            <a:pPr lvl="0"/>
            <a:r>
              <a:rPr lang="en-US" dirty="0"/>
              <a:t>Students also explore the size of nanoscale, comparing various items to understand the concepts of Nano size and scale up activities.</a:t>
            </a:r>
          </a:p>
          <a:p>
            <a:endParaRPr lang="en-US" dirty="0"/>
          </a:p>
        </p:txBody>
      </p:sp>
      <p:sp>
        <p:nvSpPr>
          <p:cNvPr id="5" name="Content Placeholder 4"/>
          <p:cNvSpPr>
            <a:spLocks noGrp="1"/>
          </p:cNvSpPr>
          <p:nvPr>
            <p:ph sz="half" idx="2"/>
          </p:nvPr>
        </p:nvSpPr>
        <p:spPr>
          <a:xfrm>
            <a:off x="714425" y="5641383"/>
            <a:ext cx="2214219" cy="475928"/>
          </a:xfrm>
        </p:spPr>
        <p:txBody>
          <a:bodyPr/>
          <a:lstStyle/>
          <a:p>
            <a:r>
              <a:rPr lang="en-US" u="sng" dirty="0">
                <a:hlinkClick r:id="rId3"/>
              </a:rPr>
              <a:t>What is Nano?</a:t>
            </a:r>
            <a:endParaRPr lang="en-US"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814078239"/>
              </p:ext>
            </p:extLst>
          </p:nvPr>
        </p:nvGraphicFramePr>
        <p:xfrm>
          <a:off x="8800132" y="1300379"/>
          <a:ext cx="2955925" cy="5418137"/>
        </p:xfrm>
        <a:graphic>
          <a:graphicData uri="http://schemas.openxmlformats.org/presentationml/2006/ole">
            <mc:AlternateContent xmlns:mc="http://schemas.openxmlformats.org/markup-compatibility/2006">
              <mc:Choice xmlns:v="urn:schemas-microsoft-com:vml" Requires="v">
                <p:oleObj spid="_x0000_s1032" name="Acrobat Document" r:id="rId4" imgW="4114709" imgH="7543564" progId="AcroExch.Document.11">
                  <p:embed/>
                </p:oleObj>
              </mc:Choice>
              <mc:Fallback>
                <p:oleObj name="Acrobat Document" r:id="rId4" imgW="4114709" imgH="7543564" progId="AcroExch.Document.11">
                  <p:embed/>
                  <p:pic>
                    <p:nvPicPr>
                      <p:cNvPr id="0" name=""/>
                      <p:cNvPicPr/>
                      <p:nvPr/>
                    </p:nvPicPr>
                    <p:blipFill>
                      <a:blip r:embed="rId5"/>
                      <a:stretch>
                        <a:fillRect/>
                      </a:stretch>
                    </p:blipFill>
                    <p:spPr>
                      <a:xfrm>
                        <a:off x="8800132" y="1300379"/>
                        <a:ext cx="2955925" cy="5418137"/>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0" y="1969065"/>
            <a:ext cx="3528648" cy="3018293"/>
          </a:xfrm>
          <a:prstGeom prst="rect">
            <a:avLst/>
          </a:prstGeo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Graders working on and presenting their Nano Posters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8158" y="1346199"/>
            <a:ext cx="2764025" cy="3685367"/>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62666" y="4050114"/>
            <a:ext cx="3029919" cy="227243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25532" y="1767936"/>
            <a:ext cx="3373895" cy="253042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925500" y="1767936"/>
            <a:ext cx="3373895" cy="2530421"/>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012876" y="4064965"/>
            <a:ext cx="3038532" cy="2278899"/>
          </a:xfrm>
          <a:prstGeom prst="rect">
            <a:avLst/>
          </a:prstGeom>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Two – Working with Nanoscale Materials </a:t>
            </a:r>
          </a:p>
        </p:txBody>
      </p:sp>
      <p:sp>
        <p:nvSpPr>
          <p:cNvPr id="4" name="Text Placeholder 3"/>
          <p:cNvSpPr>
            <a:spLocks noGrp="1"/>
          </p:cNvSpPr>
          <p:nvPr>
            <p:ph type="body" sz="half" idx="2"/>
          </p:nvPr>
        </p:nvSpPr>
        <p:spPr>
          <a:xfrm>
            <a:off x="453970" y="1600199"/>
            <a:ext cx="4200699" cy="4572000"/>
          </a:xfrm>
        </p:spPr>
        <p:txBody>
          <a:bodyPr>
            <a:normAutofit lnSpcReduction="10000"/>
          </a:bodyPr>
          <a:lstStyle/>
          <a:p>
            <a:pPr marL="285750" indent="-285750">
              <a:buFont typeface="Arial" panose="020B0604020202020204" pitchFamily="34" charset="0"/>
              <a:buChar char="•"/>
            </a:pPr>
            <a:r>
              <a:rPr lang="en-US" dirty="0"/>
              <a:t>This lesson provides a hands-on activity focusing on observations made on a nanoscale and working with nanomaterials within biology (germs, bacteria) – GLO GERM Activity</a:t>
            </a:r>
          </a:p>
          <a:p>
            <a:pPr marL="285750" lvl="0" indent="-285750">
              <a:buFont typeface="Arial" panose="020B0604020202020204" pitchFamily="34" charset="0"/>
              <a:buChar char="•"/>
            </a:pPr>
            <a:r>
              <a:rPr lang="en-US" dirty="0"/>
              <a:t>Students explore biological nanomaterials through the GLOGERM lesson plan and activity. The emphasis will be to provide experience working with materials that cannot be seen with the natural eye. </a:t>
            </a:r>
          </a:p>
          <a:p>
            <a:pPr marL="285750" lvl="0" indent="-285750">
              <a:buFont typeface="Arial" panose="020B0604020202020204" pitchFamily="34" charset="0"/>
              <a:buChar char="•"/>
            </a:pPr>
            <a:r>
              <a:rPr lang="en-US" dirty="0"/>
              <a:t>Students also explore the size of nanoscale, comparing various items to understand the concepts of Nano size and scale up activities.</a:t>
            </a:r>
          </a:p>
          <a:p>
            <a:pPr marL="285750" indent="-285750">
              <a:buFont typeface="Arial" panose="020B0604020202020204" pitchFamily="34" charset="0"/>
              <a:buChar char="•"/>
            </a:pPr>
            <a:endParaRPr lang="en-US" dirty="0"/>
          </a:p>
        </p:txBody>
      </p:sp>
      <p:pic>
        <p:nvPicPr>
          <p:cNvPr id="10" name="Picture Placeholder 9"/>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3340" r="23340"/>
          <a:stretch>
            <a:fillRect/>
          </a:stretch>
        </p:blipFill>
        <p:spPr>
          <a:xfrm rot="5400000">
            <a:off x="7205213" y="811681"/>
            <a:ext cx="2716075" cy="3820424"/>
          </a:xfr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522113" y="3286602"/>
            <a:ext cx="2983424" cy="223756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26776" y="3280790"/>
            <a:ext cx="2936929" cy="2202697"/>
          </a:xfrm>
          <a:prstGeom prst="rect">
            <a:avLst/>
          </a:prstGeom>
        </p:spPr>
      </p:pic>
      <p:pic>
        <p:nvPicPr>
          <p:cNvPr id="204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1212" y="4710832"/>
            <a:ext cx="21240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Three - Graphene</a:t>
            </a:r>
          </a:p>
        </p:txBody>
      </p:sp>
      <p:sp>
        <p:nvSpPr>
          <p:cNvPr id="3" name="Text Placeholder 2"/>
          <p:cNvSpPr>
            <a:spLocks noGrp="1"/>
          </p:cNvSpPr>
          <p:nvPr>
            <p:ph type="body" sz="half" idx="2"/>
          </p:nvPr>
        </p:nvSpPr>
        <p:spPr>
          <a:xfrm>
            <a:off x="757132" y="1721648"/>
            <a:ext cx="3396996" cy="3656263"/>
          </a:xfrm>
        </p:spPr>
        <p:txBody>
          <a:bodyPr/>
          <a:lstStyle/>
          <a:p>
            <a:pPr marL="285750" indent="-285750">
              <a:buFont typeface="Arial" panose="020B0604020202020204" pitchFamily="34" charset="0"/>
              <a:buChar char="•"/>
            </a:pPr>
            <a:r>
              <a:rPr lang="en-US" dirty="0"/>
              <a:t>This lesson provides a hands-on activity focusing on exploring and working with graphene.</a:t>
            </a:r>
          </a:p>
          <a:p>
            <a:pPr marL="285750" lvl="0" indent="-285750">
              <a:buFont typeface="Arial" panose="020B0604020202020204" pitchFamily="34" charset="0"/>
              <a:buChar char="•"/>
            </a:pPr>
            <a:r>
              <a:rPr lang="en-US" dirty="0"/>
              <a:t>Students explore graphite and the process for getting to Graphene.</a:t>
            </a:r>
          </a:p>
          <a:p>
            <a:pPr marL="285750" lvl="0" indent="-285750">
              <a:buFont typeface="Arial" panose="020B0604020202020204" pitchFamily="34" charset="0"/>
              <a:buChar char="•"/>
            </a:pPr>
            <a:r>
              <a:rPr lang="en-US" dirty="0"/>
              <a:t>Students will examine the electrical conductivity of Graphene.</a:t>
            </a:r>
          </a:p>
          <a:p>
            <a:pPr marL="285750" indent="-285750">
              <a:buFont typeface="Arial" panose="020B0604020202020204" pitchFamily="34" charset="0"/>
              <a:buChar char="•"/>
            </a:pPr>
            <a:r>
              <a:rPr lang="en-US" dirty="0">
                <a:hlinkClick r:id="rId2"/>
              </a:rPr>
              <a:t>3rd Grade Graphene - WCIA</a:t>
            </a:r>
            <a:endParaRPr lang="en-US" dirty="0"/>
          </a:p>
        </p:txBody>
      </p:sp>
      <p:pic>
        <p:nvPicPr>
          <p:cNvPr id="3074" name="image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671" y="1600199"/>
            <a:ext cx="3451793" cy="247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7007" y="1583816"/>
            <a:ext cx="2548610" cy="320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4578284" y="4267200"/>
            <a:ext cx="5238750" cy="2590800"/>
          </a:xfrm>
          <a:prstGeom prst="rect">
            <a:avLst/>
          </a:prstGeom>
        </p:spPr>
      </p:pic>
    </p:spTree>
    <p:extLst>
      <p:ext uri="{BB962C8B-B14F-4D97-AF65-F5344CB8AC3E}">
        <p14:creationId xmlns:p14="http://schemas.microsoft.com/office/powerpoint/2010/main" val="6400012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4873beb7-5857-4685-be1f-d57550cc96cc"/>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126</TotalTime>
  <Words>496</Words>
  <Application>Microsoft Office PowerPoint</Application>
  <PresentationFormat>Widescreen</PresentationFormat>
  <Paragraphs>38</Paragraphs>
  <Slides>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Euphemia</vt:lpstr>
      <vt:lpstr>Plantagenet Cherokee</vt:lpstr>
      <vt:lpstr>Wingdings</vt:lpstr>
      <vt:lpstr>Academic Literature 16x9</vt:lpstr>
      <vt:lpstr>Adobe Acrobat Document</vt:lpstr>
      <vt:lpstr>Introduction to Nanomaterials –   </vt:lpstr>
      <vt:lpstr>Purpose and Resources</vt:lpstr>
      <vt:lpstr>Organization and Materials</vt:lpstr>
      <vt:lpstr>Lesson One – Introduction to Nanoscale Materials</vt:lpstr>
      <vt:lpstr>3rd Graders working on and presenting their Nano Posters</vt:lpstr>
      <vt:lpstr>Lesson Two – Working with Nanoscale Materials </vt:lpstr>
      <vt:lpstr>Lesson Three - Graphene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Nanomaterials –   </dc:title>
  <dc:creator>Tatiana</dc:creator>
  <cp:lastModifiedBy>Tatiana</cp:lastModifiedBy>
  <cp:revision>9</cp:revision>
  <dcterms:created xsi:type="dcterms:W3CDTF">2017-05-24T17:09:42Z</dcterms:created>
  <dcterms:modified xsi:type="dcterms:W3CDTF">2017-05-25T15:14:21Z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